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4" r:id="rId6"/>
    <p:sldId id="263" r:id="rId7"/>
    <p:sldId id="265" r:id="rId8"/>
    <p:sldId id="266" r:id="rId9"/>
    <p:sldId id="269" r:id="rId10"/>
    <p:sldId id="260" r:id="rId11"/>
    <p:sldId id="272" r:id="rId12"/>
    <p:sldId id="270" r:id="rId13"/>
    <p:sldId id="258" r:id="rId14"/>
    <p:sldId id="259" r:id="rId15"/>
    <p:sldId id="268" r:id="rId16"/>
    <p:sldId id="267" r:id="rId17"/>
    <p:sldId id="273" r:id="rId18"/>
    <p:sldId id="275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718" autoAdjust="0"/>
  </p:normalViewPr>
  <p:slideViewPr>
    <p:cSldViewPr>
      <p:cViewPr varScale="1">
        <p:scale>
          <a:sx n="70" d="100"/>
          <a:sy n="70" d="100"/>
        </p:scale>
        <p:origin x="-136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onlinedress.ru/news/imt-skolko-vesit-v-grammah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at-info.ru/references/microelements/zhelezo/" TargetMode="External"/><Relationship Id="rId7" Type="http://schemas.openxmlformats.org/officeDocument/2006/relationships/hyperlink" Target="http://eat-info.ru/references/microelements/tsink/" TargetMode="External"/><Relationship Id="rId2" Type="http://schemas.openxmlformats.org/officeDocument/2006/relationships/hyperlink" Target="http://eat-info.ru/references/microelements/kaltsiy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at-info.ru/references/microelements/selen/" TargetMode="External"/><Relationship Id="rId5" Type="http://schemas.openxmlformats.org/officeDocument/2006/relationships/hyperlink" Target="http://eat-info.ru/references/microelements/ftor/" TargetMode="External"/><Relationship Id="rId4" Type="http://schemas.openxmlformats.org/officeDocument/2006/relationships/hyperlink" Target="http://eat-info.ru/references/microelements/yod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://eat-info.ru/references/encyclopedia/kapusta-belokochannaya/" TargetMode="External"/><Relationship Id="rId7" Type="http://schemas.openxmlformats.org/officeDocument/2006/relationships/image" Target="../media/image4.jpeg"/><Relationship Id="rId2" Type="http://schemas.openxmlformats.org/officeDocument/2006/relationships/hyperlink" Target="http://eat-info.ru/references/encyclopedia/fasol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hyperlink" Target="http://eat-info.ru/references/encyclopedia/yabloki/" TargetMode="External"/><Relationship Id="rId4" Type="http://schemas.openxmlformats.org/officeDocument/2006/relationships/hyperlink" Target="http://eat-info.ru/references/encyclopedia/luk-zelenyy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eat-info.ru/references/encyclopedia/fasol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at-info.ru/references/vitamins/" TargetMode="Externa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at-info.ru/references/encyclopedia/yaytso-kurinoe/" TargetMode="External"/><Relationship Id="rId5" Type="http://schemas.openxmlformats.org/officeDocument/2006/relationships/hyperlink" Target="http://eat-info.ru/references/encyclopedia/moloko-korove/" TargetMode="External"/><Relationship Id="rId4" Type="http://schemas.openxmlformats.org/officeDocument/2006/relationships/hyperlink" Target="http://eat-info.ru/references/microelements/kislorod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eat-info.ru/references/encyclopedia/ris/" TargetMode="External"/><Relationship Id="rId3" Type="http://schemas.openxmlformats.org/officeDocument/2006/relationships/image" Target="../media/image10.gif"/><Relationship Id="rId7" Type="http://schemas.openxmlformats.org/officeDocument/2006/relationships/hyperlink" Target="http://eat-info.ru/references/encyclopedia/ovsyanye-khlopya/" TargetMode="Externa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at-info.ru/references/encyclopedia/baranina/" TargetMode="External"/><Relationship Id="rId11" Type="http://schemas.openxmlformats.org/officeDocument/2006/relationships/hyperlink" Target="http://eat-info.ru/references/encyclopedia/yabloki/" TargetMode="External"/><Relationship Id="rId5" Type="http://schemas.openxmlformats.org/officeDocument/2006/relationships/hyperlink" Target="http://eat-info.ru/references/encyclopedia/" TargetMode="External"/><Relationship Id="rId10" Type="http://schemas.openxmlformats.org/officeDocument/2006/relationships/hyperlink" Target="http://eat-info.ru/references/encyclopedia/moloko-toplenoe/" TargetMode="External"/><Relationship Id="rId4" Type="http://schemas.openxmlformats.org/officeDocument/2006/relationships/image" Target="../media/image11.jpeg"/><Relationship Id="rId9" Type="http://schemas.openxmlformats.org/officeDocument/2006/relationships/hyperlink" Target="http://eat-info.ru/references/encyclopedia/yaytso-kurinoe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1714488"/>
            <a:ext cx="709188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Button">
              <a:avLst/>
            </a:prstTxWarp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Нарушение</a:t>
            </a:r>
          </a:p>
          <a:p>
            <a:pPr algn="ctr"/>
            <a:endParaRPr lang="ru-RU" sz="5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reflection blurRad="6350" stA="55000" endA="50" endPos="85000" dist="60007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6350" stA="55000" endA="50" endPos="85000" dist="60007" dir="5400000" sy="-100000" algn="bl" rotWithShape="0"/>
                </a:effectLst>
              </a:rPr>
              <a:t> 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6350" stA="55000" endA="50" endPos="85000" dist="6000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питания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reflection blurRad="6350" stA="55000" endA="50" endPos="85000" dist="60007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.thesun.co.uk/multimedia/archive/00365/F_200709_September2_365626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4000504"/>
            <a:ext cx="5143500" cy="263842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8596" y="142852"/>
            <a:ext cx="828680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Изабель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Каро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- французская модель, которая одной из первых заговорила о проблеме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анорексии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снялась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фотосессии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"Нет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анорексии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", целью которой было образумить молоденьких девушек, желающих похудеть.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Изабель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заболела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анорексией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детстве из-за психологического натиска родной матери, которая хотела, чтобы малышка всегда оставалась с ней и никогда не повзрослела.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Каро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могла заставить себя питаться полноценно, сделав обычным свой рацион из двух ломтиков шоколада и пяти кукурузных хлопьев.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Изабель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боролась со своей болезнью, но изможденный организм не выдержал борьбы с коварным недугом и в ноябре 2010 г. девушка скончалась.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то время ей было 27 лет и при росте в 165 см она весила 30 кг.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Луисель Рамо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643182"/>
            <a:ext cx="4286280" cy="380047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500042"/>
            <a:ext cx="77153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Луисель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Рамос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участвовала в показе на Неделе Моды в Монтевидео. Зайдя за кулисы, девушка потеряла сознание. Сердечный приступ. Врачи не смогли ее спасти. С младшей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Элианой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произошло то же самое, только в доме родителей. Девушка ничего не ела и не пила, кроме листьев салата и диетической колы.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Элиана Рамо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6775" y="2928934"/>
            <a:ext cx="4467225" cy="359092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6000768"/>
            <a:ext cx="2143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Луисель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Рамос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2066" y="5929330"/>
            <a:ext cx="1550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Элиана</a:t>
            </a:r>
            <a:r>
              <a:rPr lang="ru-RU" dirty="0" smtClean="0"/>
              <a:t> </a:t>
            </a:r>
            <a:r>
              <a:rPr lang="ru-RU" dirty="0" err="1" smtClean="0"/>
              <a:t>Рамос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571480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Picture 8" descr="http://ekb.urpur.ru/files/2013/09/f_198114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472" y="285728"/>
            <a:ext cx="4378090" cy="6310315"/>
          </a:xfrm>
          <a:prstGeom prst="rect">
            <a:avLst/>
          </a:prstGeom>
          <a:noFill/>
        </p:spPr>
      </p:pic>
      <p:pic>
        <p:nvPicPr>
          <p:cNvPr id="4" name="Picture 6" descr="http://mirbodrosti.com/wp-content/uploads/2012/05/tn00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500042"/>
            <a:ext cx="3895725" cy="3209926"/>
          </a:xfrm>
          <a:prstGeom prst="rect">
            <a:avLst/>
          </a:prstGeom>
          <a:noFill/>
        </p:spPr>
      </p:pic>
      <p:pic>
        <p:nvPicPr>
          <p:cNvPr id="5" name="Picture 4" descr="http://narmed24.ru/img/2013/04/anoreksija-opisanie-400x3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78619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art.ioso.ru/wiki/images/%D0%9E%D0%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14488"/>
            <a:ext cx="2857500" cy="3810000"/>
          </a:xfrm>
          <a:prstGeom prst="rect">
            <a:avLst/>
          </a:prstGeom>
          <a:noFill/>
        </p:spPr>
      </p:pic>
      <p:pic>
        <p:nvPicPr>
          <p:cNvPr id="15364" name="Picture 4" descr="http://img0.liveinternet.ru/images/attach/b/4/103/607/103607508_anoreksiya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642918"/>
            <a:ext cx="4762500" cy="5629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vog-bolshe.net/public/uploads/anoreks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357166"/>
            <a:ext cx="6715172" cy="5500726"/>
          </a:xfrm>
          <a:prstGeom prst="rect">
            <a:avLst/>
          </a:prstGeom>
          <a:noFill/>
        </p:spPr>
      </p:pic>
      <p:sp>
        <p:nvSpPr>
          <p:cNvPr id="6" name="Минус 5"/>
          <p:cNvSpPr/>
          <p:nvPr/>
        </p:nvSpPr>
        <p:spPr>
          <a:xfrm rot="2453533">
            <a:off x="4160179" y="2627555"/>
            <a:ext cx="2630577" cy="159055"/>
          </a:xfrm>
          <a:prstGeom prst="mathMinus">
            <a:avLst>
              <a:gd name="adj1" fmla="val 8567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Минус 6"/>
          <p:cNvSpPr/>
          <p:nvPr/>
        </p:nvSpPr>
        <p:spPr>
          <a:xfrm rot="2453533">
            <a:off x="5725647" y="2638628"/>
            <a:ext cx="2630577" cy="140210"/>
          </a:xfrm>
          <a:prstGeom prst="mathMinus">
            <a:avLst>
              <a:gd name="adj1" fmla="val 8567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Минус 7"/>
          <p:cNvSpPr/>
          <p:nvPr/>
        </p:nvSpPr>
        <p:spPr>
          <a:xfrm rot="2453533">
            <a:off x="1309766" y="2624906"/>
            <a:ext cx="2630577" cy="180766"/>
          </a:xfrm>
          <a:prstGeom prst="mathMinus">
            <a:avLst>
              <a:gd name="adj1" fmla="val 8567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Минус 8"/>
          <p:cNvSpPr/>
          <p:nvPr/>
        </p:nvSpPr>
        <p:spPr>
          <a:xfrm rot="6974845">
            <a:off x="5613175" y="2713806"/>
            <a:ext cx="2630577" cy="134393"/>
          </a:xfrm>
          <a:prstGeom prst="mathMinus">
            <a:avLst>
              <a:gd name="adj1" fmla="val 8567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00" y="3291840"/>
          <a:ext cx="6096000" cy="27432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85720" y="285728"/>
            <a:ext cx="8643934" cy="2154436"/>
          </a:xfrm>
          <a:prstGeom prst="rect">
            <a:avLst/>
          </a:prstGeom>
          <a:solidFill>
            <a:srgbClr val="E2E2E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cs typeface="Times New Roman" pitchFamily="18" charset="0"/>
              </a:rPr>
              <a:t>Как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C6573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посчитать свой индекс массы тела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cs typeface="Times New Roman" pitchFamily="18" charset="0"/>
              </a:rPr>
              <a:t> (ИМТ) и узнать, является ли он достаточным? Очень просто: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cs typeface="Times New Roman" pitchFamily="18" charset="0"/>
              </a:rPr>
              <a:t>ИМТ = Вес (кг) поделить на Рост (м) в квадрате.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cs typeface="Times New Roman" pitchFamily="18" charset="0"/>
              </a:rPr>
              <a:t>Какая цифра у вас получилась?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5604" name="Picture 4" descr="http://www.onlinedress.ru/media/galery/wysiwyg/2011/10/31/th542_500_4eaecc40ca7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643182"/>
            <a:ext cx="8929718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youcanbebetter.ru/wp-content/uploads/2014/03/piramida-zdorovogo-pitan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9"/>
            <a:ext cx="8732619" cy="6572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6" name="Picture 6" descr="http://budapest2010.com/wp-content/uploads/2013/08/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420" y="532392"/>
            <a:ext cx="8330546" cy="55398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.galya.ru/galya.ru/Pictures3/catalog_dir/2010/05/01/18701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4286250" cy="5772150"/>
          </a:xfrm>
          <a:prstGeom prst="rect">
            <a:avLst/>
          </a:prstGeom>
          <a:noFill/>
        </p:spPr>
      </p:pic>
      <p:pic>
        <p:nvPicPr>
          <p:cNvPr id="3" name="Picture 4" descr="http://vashsport.com/wp-content/uploads/sport-i-zdorove-devushka.jpg"/>
          <p:cNvPicPr>
            <a:picLocks noChangeAspect="1" noChangeArrowheads="1"/>
          </p:cNvPicPr>
          <p:nvPr/>
        </p:nvPicPr>
        <p:blipFill>
          <a:blip r:embed="rId3" cstate="print"/>
          <a:srcRect r="23102"/>
          <a:stretch>
            <a:fillRect/>
          </a:stretch>
        </p:blipFill>
        <p:spPr bwMode="auto">
          <a:xfrm>
            <a:off x="5214942" y="1643050"/>
            <a:ext cx="3328901" cy="36090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http://megawallpapers.ru/albums/userpics/normal_Kendis_Sveynpoul_v_kupalnike.jpg"/>
          <p:cNvPicPr>
            <a:picLocks noChangeAspect="1" noChangeArrowheads="1"/>
          </p:cNvPicPr>
          <p:nvPr/>
        </p:nvPicPr>
        <p:blipFill>
          <a:blip r:embed="rId2" cstate="print"/>
          <a:srcRect l="45652" r="6340"/>
          <a:stretch>
            <a:fillRect/>
          </a:stretch>
        </p:blipFill>
        <p:spPr bwMode="auto">
          <a:xfrm>
            <a:off x="4714876" y="1214422"/>
            <a:ext cx="3786214" cy="4929197"/>
          </a:xfrm>
          <a:prstGeom prst="rect">
            <a:avLst/>
          </a:prstGeom>
          <a:noFill/>
        </p:spPr>
      </p:pic>
      <p:pic>
        <p:nvPicPr>
          <p:cNvPr id="31752" name="Picture 8" descr="http://www.diets.ru/data/cache/2011feb/16/58/85139_41289.jpg"/>
          <p:cNvPicPr>
            <a:picLocks noChangeAspect="1" noChangeArrowheads="1"/>
          </p:cNvPicPr>
          <p:nvPr/>
        </p:nvPicPr>
        <p:blipFill>
          <a:blip r:embed="rId3" cstate="print"/>
          <a:srcRect l="26230" t="547" r="1639" b="4371"/>
          <a:stretch>
            <a:fillRect/>
          </a:stretch>
        </p:blipFill>
        <p:spPr bwMode="auto">
          <a:xfrm>
            <a:off x="1071538" y="928670"/>
            <a:ext cx="2857520" cy="565009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00068" y="214290"/>
            <a:ext cx="8143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ВЫБИРАЕШЬ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ТЫ?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500042"/>
            <a:ext cx="80724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Китайские мудрецы не проводили различия между лекарством и пищей: «Что хорошо для тела, то является одновременно и лекарством и пищей».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Древний китайский врач Сунь Се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Чао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(VI в. до н. э.) утверждал, что только когда пища не дает нужного результата, служитель медицины должен назначать лекарства.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Современная медицина рассматривает сбалансированное рациональное питание как один из основных элементов профилактики и лечения заболеваний.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go2.imgsmail.ru/imgpreview?key=39dadbb54f5b1b43&amp;mb=imgdb_preview_19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786190"/>
            <a:ext cx="4019515" cy="2500330"/>
          </a:xfrm>
          <a:prstGeom prst="rect">
            <a:avLst/>
          </a:prstGeom>
          <a:noFill/>
        </p:spPr>
      </p:pic>
      <p:pic>
        <p:nvPicPr>
          <p:cNvPr id="1030" name="Picture 6" descr="http://domzhizn.ru/wp-content/uploads/2012/08/1322747109_zamorozhennye-yagody-recepty-iz-zamorozhennyh-yago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000504"/>
            <a:ext cx="4143404" cy="24446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850112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 smtClean="0"/>
              <a:t>	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Недостаточное поступление белков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с рационом приводит к распаду собственных белков организма, снижению как общей массы тела, так и массы отдельных внутренних органов, нарушениям в каталитической деятельности ферментов, гормональной дисфункции, поражению органов и систем (в первую очередь пищеварительной и кроветворной), снижению устойчивости организма к действию неблагоприятных факторов внешней среды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Чрезмерное сокращение употребления жировых продуктов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 способен привести к различным нарушениям здоровья ребенка (задержка роста и развития, дерматиты, диспепсические расстройства и пр.).</a:t>
            </a:r>
          </a:p>
          <a:p>
            <a:pPr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Недостаточное поступление углеводов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с пищей сопровождается усилением распада жиров и белков, что приводит к накоплению в организме токсических продуктов их катаболизма, развитию симптомов белковой недостаточности (кахексия, атрофические изменения эпителия слизистой желудочно-кишечного тракта и пр.).</a:t>
            </a:r>
          </a:p>
          <a:p>
            <a:pPr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Избыточное поступление углеводов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приводит к ожирению и другим обменным нарушениям (например, избыток сахара в рационе способствует развитию сахарного диабета).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8687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dirty="0" smtClean="0"/>
              <a:t>	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 последние десятилетия крайне актуальной является проблема дефицита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микронутриентов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в питании человека, в России наиболее распространены:</a:t>
            </a:r>
          </a:p>
          <a:p>
            <a:pPr fontAlgn="base"/>
            <a:r>
              <a:rPr lang="ru-RU" sz="1900" u="sng" dirty="0" smtClean="0">
                <a:latin typeface="Times New Roman" pitchFamily="18" charset="0"/>
                <a:cs typeface="Times New Roman" pitchFamily="18" charset="0"/>
                <a:hlinkClick r:id="rId2" tooltip="Биологическая роль кальция, переход в справочник &quot;Минеральные вещества&quot;"/>
              </a:rPr>
              <a:t>дефицит кальция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особенно у лиц пожилого возраста, что сопровождается развитием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остеопороза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и повышенной ломкостью костей;</a:t>
            </a:r>
          </a:p>
          <a:p>
            <a:pPr fontAlgn="base"/>
            <a:r>
              <a:rPr lang="ru-RU" sz="1900" u="sng" dirty="0" smtClean="0">
                <a:latin typeface="Times New Roman" pitchFamily="18" charset="0"/>
                <a:cs typeface="Times New Roman" pitchFamily="18" charset="0"/>
                <a:hlinkClick r:id="rId3" tooltip="Биологическая роль железа, переход в справочник &quot;Минеральные вещества&quot;"/>
              </a:rPr>
              <a:t>дефицит железа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особенно для беременных женщин и детей раннего возраста, что сопровождается развитием анемии;</a:t>
            </a:r>
          </a:p>
          <a:p>
            <a:pPr fontAlgn="base"/>
            <a:r>
              <a:rPr lang="ru-RU" sz="1900" u="sng" dirty="0" smtClean="0">
                <a:latin typeface="Times New Roman" pitchFamily="18" charset="0"/>
                <a:cs typeface="Times New Roman" pitchFamily="18" charset="0"/>
                <a:hlinkClick r:id="rId4" tooltip="Биологическая роль йода, переход в справочник &quot;Минеральные вещества&quot;"/>
              </a:rPr>
              <a:t>дефицит йода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особенно для детей в период интенсивного развития центральной нервной системы, что приводит к потере существенной доли интеллектуальных способностей в зрелом возрасте;</a:t>
            </a:r>
          </a:p>
          <a:p>
            <a:pPr fontAlgn="base"/>
            <a:r>
              <a:rPr lang="ru-RU" sz="1900" u="sng" dirty="0" smtClean="0">
                <a:latin typeface="Times New Roman" pitchFamily="18" charset="0"/>
                <a:cs typeface="Times New Roman" pitchFamily="18" charset="0"/>
                <a:hlinkClick r:id="rId5" tooltip="Биологическая роль фтора, переход в справочник &quot;Минеральные вещества&quot;"/>
              </a:rPr>
              <a:t>дефицит фтора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функция которого напрямую связана с формированием и здоровьем зубов, а также опорно-двигательного аппарата;</a:t>
            </a:r>
          </a:p>
          <a:p>
            <a:pPr fontAlgn="base"/>
            <a:r>
              <a:rPr lang="ru-RU" sz="1900" u="sng" dirty="0" smtClean="0">
                <a:latin typeface="Times New Roman" pitchFamily="18" charset="0"/>
                <a:cs typeface="Times New Roman" pitchFamily="18" charset="0"/>
                <a:hlinkClick r:id="rId6" tooltip="Биологическая роль селена, переход в справочник &quot;Минеральные вещества&quot;"/>
              </a:rPr>
              <a:t>дефицит селена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 - важнейший антиоксидант, снижающий риск развития онкологических заболеваний, без которого невозможно нормальное функционирование репродуктивной системы человека и сексуальной активности;</a:t>
            </a:r>
          </a:p>
          <a:p>
            <a:pPr fontAlgn="base"/>
            <a:r>
              <a:rPr lang="ru-RU" sz="1900" u="sng" dirty="0" smtClean="0">
                <a:latin typeface="Times New Roman" pitchFamily="18" charset="0"/>
                <a:cs typeface="Times New Roman" pitchFamily="18" charset="0"/>
                <a:hlinkClick r:id="rId7" tooltip="Биологическая роль цинка, переход в справочник &quot;Минеральные вещества&quot;"/>
              </a:rPr>
              <a:t>дефицит цинка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 - минерал, имеющий особое значение для формирования и эффективной реализации половой функции, имеющий прямое отношение к формированию иммунитета, росту и развитию организма, заживлению ран и др. 	Некоторыми учеными высказывается мнение о том, что при дефиците цинка в питании детей и подростков повышается предрасположенность их к алкоголизму и наркомании;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5725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Основные функции кальция в организме: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структурный компонент костей и зубов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участвует в мышечных сокращениях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регулирует проницаемость клеточных мембран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участвует проводимости сигнала по нервным клеткам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регулирует сердечную деятельность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участвует в свертывании крови</a:t>
            </a:r>
          </a:p>
          <a:p>
            <a:pPr fontAlgn="base">
              <a:buFont typeface="Wingdings" pitchFamily="2" charset="2"/>
              <a:buChar char="v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000" dirty="0" smtClean="0"/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Среди растительных продуктов кальцием наиболее богаты ламинария, орехи и семена, как миндаль, лесной орех, кунжут, фисташки,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 tooltip="О свойствах фасоли - см. в &quot;Энциклопедии продуктов&quot;"/>
              </a:rPr>
              <a:t>фасоль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инжир, брюква, капуста брокколи,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3" tooltip="О свойствах белокочанной капусты - см. в &quot;Энциклопедии продуктов&quot;"/>
              </a:rPr>
              <a:t>капуста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хрен, петрушка,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4" tooltip="О свойствах зеленого лука - см. в &quot;Энциклопедии продуктов&quot;"/>
              </a:rPr>
              <a:t>лук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курага,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5" tooltip="О свойствах яблок - см. в &quot;Энциклопедии продуктов&quot;"/>
              </a:rPr>
              <a:t>яблоки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и др.</a:t>
            </a:r>
          </a:p>
          <a:p>
            <a:pPr fontAlgn="base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eat-info.ru/resize.php?img=/upload/iblock/248/owochi_i_frukty.gif&amp;h=70&amp;w=7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929198"/>
            <a:ext cx="1571636" cy="1571638"/>
          </a:xfrm>
          <a:prstGeom prst="rect">
            <a:avLst/>
          </a:prstGeom>
          <a:noFill/>
        </p:spPr>
      </p:pic>
      <p:pic>
        <p:nvPicPr>
          <p:cNvPr id="19460" name="Picture 4" descr="http://eat-info.ru/resize.php?img=/upload/iblock/e48/napitki.jpg&amp;h=70&amp;w=7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43174" y="4500570"/>
            <a:ext cx="2214578" cy="2214582"/>
          </a:xfrm>
          <a:prstGeom prst="rect">
            <a:avLst/>
          </a:prstGeom>
          <a:noFill/>
        </p:spPr>
      </p:pic>
      <p:pic>
        <p:nvPicPr>
          <p:cNvPr id="19462" name="Picture 6" descr="http://eat-info.ru/resize.php?img=/upload/iblock/31a/soevyje_produkty.jpg&amp;h=70&amp;w=7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86446" y="4500570"/>
            <a:ext cx="2024072" cy="1881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eat-info.ru/resize.php?img=/upload/iblock/862/ptitsa_i_yaitso.gif&amp;h=70&amp;w=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1" y="4000504"/>
            <a:ext cx="2214577" cy="2214580"/>
          </a:xfrm>
          <a:prstGeom prst="rect">
            <a:avLst/>
          </a:prstGeom>
          <a:noFill/>
        </p:spPr>
      </p:pic>
      <p:pic>
        <p:nvPicPr>
          <p:cNvPr id="20482" name="Picture 2" descr="http://eat-info.ru/resize.php?img=/upload/iblock/649/myaso.jpg&amp;h=70&amp;w=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357694"/>
            <a:ext cx="2143112" cy="214311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500042"/>
            <a:ext cx="828680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Биологическая роль железа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обеспечивает транспорт кислорода (входит в состав гемоглобина)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обеспечивает транспорт электронов в окислительно-восстановительных реакциях организма (входит в состав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цитохромов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железосеропротеидов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участвует в формировании активных центров окислительно-восстановительных ферментов</a:t>
            </a:r>
          </a:p>
          <a:p>
            <a:pPr fontAlgn="base">
              <a:buFont typeface="Wingdings" pitchFamily="2" charset="2"/>
              <a:buChar char="v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Пищевые источники железа</a:t>
            </a:r>
          </a:p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Наиболее богаты железом следующие продукты: красное мясо, чечевица,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4" tooltip="О свойствах фасоли - см. в &quot;Энциклопедии продуктов&quot;"/>
              </a:rPr>
              <a:t>фасоль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птица, рыба, листовые овощи, сыр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тофу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 пр. Железо легче усваивается из мяса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гемовое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железо), чем из овощей.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eat-info.ru/resize.php?img=/upload/iblock/f79/ryba.gif&amp;h=70&amp;w=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293" y="666722"/>
            <a:ext cx="5262600" cy="526260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40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Биологическая роль йода</a:t>
            </a:r>
          </a:p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заключается в синтезе гормонов щитовидной железы (тироксина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трийодтиронина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), через которые он и реализует следующие эффекты: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стимулирует рост и развитие организма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регулирует рост и дифференцировку тканей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повышает артериальное давление, а также частоту и силу сердечных сокращений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регулирует (увеличивает) скорость протекания  многих биохимических реакций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регулирует обмен энергии, повышает температуру тела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регулирует белковый, жировой, водно-электролитный обмен</a:t>
            </a: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регулирует обмен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3" tooltip="Переход в справочник &quot;Витамины&quot;"/>
              </a:rPr>
              <a:t>витаминов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повышает потребление тканями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4" tooltip="Кислород - статья справочника &quot;Минеральные вещества&quot; "/>
              </a:rPr>
              <a:t>кислорода</a:t>
            </a:r>
            <a:endParaRPr lang="ru-RU" sz="2000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Богаты йодом все продукты моря (океан – основной источник йода): любая морская рыба, моллюски, водоросли (например, ламинария). Особенно богаты йодом такие морепродукты, как треска, красные и бурые водоросли, палтус, сардины, сельдь, пикша, креветки и пр. Среди других продуктов можно выделить такие источники йода как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5" tooltip="О свойствах молока - см. в &quot;Энциклопедии продуктов&quot;"/>
              </a:rPr>
              <a:t>молоко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6" tooltip="О свойствах куриных яиц - см. в &quot;Энциклопедии продуктов&quot;"/>
              </a:rPr>
              <a:t>яйцо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(желток). Для профилактики дефицита йода сейчас также повсеместно используется йодированная соль – замена такой солью традиционной должна полностью удовлетворять потребность организма человека в йоде.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6" name="Picture 8" descr="http://eat-info.ru/resize.php?img=/upload/iblock/073/masla_i_sousy.gif&amp;h=70&amp;w=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524377"/>
            <a:ext cx="2143140" cy="2143143"/>
          </a:xfrm>
          <a:prstGeom prst="rect">
            <a:avLst/>
          </a:prstGeom>
          <a:noFill/>
        </p:spPr>
      </p:pic>
      <p:pic>
        <p:nvPicPr>
          <p:cNvPr id="17418" name="Picture 10" descr="http://eat-info.ru/resize.php?img=/upload/iblock/e40/molochnyje_produkty.gif&amp;h=70&amp;w=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4738690"/>
            <a:ext cx="1928826" cy="1928829"/>
          </a:xfrm>
          <a:prstGeom prst="rect">
            <a:avLst/>
          </a:prstGeom>
          <a:noFill/>
        </p:spPr>
      </p:pic>
      <p:pic>
        <p:nvPicPr>
          <p:cNvPr id="17410" name="Picture 2" descr="http://eat-info.ru/resize.php?img=/upload/iblock/ae8/Bakaleja.jpg&amp;h=70&amp;w=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595814"/>
            <a:ext cx="2214578" cy="221458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85720" y="285728"/>
            <a:ext cx="864399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Биологическая роль фтора</a:t>
            </a:r>
          </a:p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участвует во многих биохимических реакциях (регулирует активность ряда ферментов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аденилатциклазы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липаз,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эстераз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лактатдегидрогеназ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др.)</a:t>
            </a:r>
          </a:p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участвует в образовании костной ткани, а также формировании эмали и дентина зубной ткани, проявляя выраженный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противокариесный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эффект за счет подавления кислотообразующих бактерий в полости рта.</a:t>
            </a:r>
          </a:p>
          <a:p>
            <a:pPr fontAlgn="base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Пищевые источники фтора</a:t>
            </a:r>
          </a:p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Основным источником фтора является питьевая вода. С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5" tooltip="Переход в &quot;Энциклопедию продуктов&quot;"/>
              </a:rPr>
              <a:t>пищевыми продуктами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(содержат мало фтора) человек получает только одну треть необходимого фтора, а остальную часть с водой. Помимо воды, источниками фтора являются рыба (скумбрии, треске и сом), субпродукты (печень), орехи,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6" tooltip="О свойствах баранины - см. в &quot;Энциклопедии продуктов&quot;"/>
              </a:rPr>
              <a:t>баранина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телятина,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7" tooltip="О свойствах овсянки - см. в &quot;Энциклопедии продуктов&quot;"/>
              </a:rPr>
              <a:t>овсяная крупа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8" tooltip="О свойствах риса - см. в &quot;Энциклопедии продуктов&quot;"/>
              </a:rPr>
              <a:t>рис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9" tooltip="О свойствах куриных яиц - см. в &quot;Энциклопедии продуктов&quot;"/>
              </a:rPr>
              <a:t>яйца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10" tooltip="О свойствах топленого молока - см. в &quot;Энциклопедии продуктов&quot;"/>
              </a:rPr>
              <a:t>молоко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10" tooltip="О свойствах топленого молока - см. в &quot;Энциклопедии продуктов&quot;"/>
              </a:rPr>
              <a:t>лук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шпинат,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11" tooltip="О свойствах яблок - см. в &quot;Энциклопедии продуктов&quot;"/>
              </a:rPr>
              <a:t>яблоки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чай.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xn----7sbbpetaslhhcmbq0c8czid.xn--p1ai/wp-content/uploads/2013/08/anorex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4"/>
            <a:ext cx="8072494" cy="6215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260</Words>
  <Application>Microsoft Office PowerPoint</Application>
  <PresentationFormat>Экран (4:3)</PresentationFormat>
  <Paragraphs>67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Админ</cp:lastModifiedBy>
  <cp:revision>19</cp:revision>
  <dcterms:modified xsi:type="dcterms:W3CDTF">2017-10-10T04:31:54Z</dcterms:modified>
</cp:coreProperties>
</file>